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60" r:id="rId3"/>
  </p:sldIdLst>
  <p:sldSz cx="10691813" cy="7559675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05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C37BA-89E3-41CB-8E0F-DAB3747D5930}" type="datetimeFigureOut">
              <a:rPr kumimoji="1" lang="ja-JP" altLang="en-US" smtClean="0"/>
              <a:t>2026/4/24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0843-E24E-45BF-AA91-20EB0045F5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815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C37BA-89E3-41CB-8E0F-DAB3747D5930}" type="datetimeFigureOut">
              <a:rPr kumimoji="1" lang="ja-JP" altLang="en-US" smtClean="0"/>
              <a:t>2026/4/24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0843-E24E-45BF-AA91-20EB0045F5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2832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C37BA-89E3-41CB-8E0F-DAB3747D5930}" type="datetimeFigureOut">
              <a:rPr kumimoji="1" lang="ja-JP" altLang="en-US" smtClean="0"/>
              <a:t>2026/4/24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0843-E24E-45BF-AA91-20EB0045F5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3002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C37BA-89E3-41CB-8E0F-DAB3747D5930}" type="datetimeFigureOut">
              <a:rPr kumimoji="1" lang="ja-JP" altLang="en-US" smtClean="0"/>
              <a:t>2026/4/24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0843-E24E-45BF-AA91-20EB0045F5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7196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C37BA-89E3-41CB-8E0F-DAB3747D5930}" type="datetimeFigureOut">
              <a:rPr kumimoji="1" lang="ja-JP" altLang="en-US" smtClean="0"/>
              <a:t>2026/4/24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0843-E24E-45BF-AA91-20EB0045F5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3995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C37BA-89E3-41CB-8E0F-DAB3747D5930}" type="datetimeFigureOut">
              <a:rPr kumimoji="1" lang="ja-JP" altLang="en-US" smtClean="0"/>
              <a:t>2026/4/24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0843-E24E-45BF-AA91-20EB0045F5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5358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C37BA-89E3-41CB-8E0F-DAB3747D5930}" type="datetimeFigureOut">
              <a:rPr kumimoji="1" lang="ja-JP" altLang="en-US" smtClean="0"/>
              <a:t>2026/4/24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0843-E24E-45BF-AA91-20EB0045F5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8008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C37BA-89E3-41CB-8E0F-DAB3747D5930}" type="datetimeFigureOut">
              <a:rPr kumimoji="1" lang="ja-JP" altLang="en-US" smtClean="0"/>
              <a:t>2026/4/24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0843-E24E-45BF-AA91-20EB0045F5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6358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C37BA-89E3-41CB-8E0F-DAB3747D5930}" type="datetimeFigureOut">
              <a:rPr kumimoji="1" lang="ja-JP" altLang="en-US" smtClean="0"/>
              <a:t>2026/4/24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0843-E24E-45BF-AA91-20EB0045F5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9258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C37BA-89E3-41CB-8E0F-DAB3747D5930}" type="datetimeFigureOut">
              <a:rPr kumimoji="1" lang="ja-JP" altLang="en-US" smtClean="0"/>
              <a:t>2026/4/24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0843-E24E-45BF-AA91-20EB0045F5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7022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C37BA-89E3-41CB-8E0F-DAB3747D5930}" type="datetimeFigureOut">
              <a:rPr kumimoji="1" lang="ja-JP" altLang="en-US" smtClean="0"/>
              <a:t>2026/4/24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0843-E24E-45BF-AA91-20EB0045F5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746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DC37BA-89E3-41CB-8E0F-DAB3747D5930}" type="datetimeFigureOut">
              <a:rPr kumimoji="1" lang="ja-JP" altLang="en-US" smtClean="0"/>
              <a:t>2026/4/24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070843-E24E-45BF-AA91-20EB0045F5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3853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kumimoji="1"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kumimoji="1"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0D64CCF9-E859-E30C-CF3D-C689A56ADE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15" t="25767" b="8452"/>
          <a:stretch/>
        </p:blipFill>
        <p:spPr>
          <a:xfrm>
            <a:off x="5730" y="783050"/>
            <a:ext cx="10704899" cy="4590450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9CBC3CD-D454-33B2-38B6-7C34FC209BA3}"/>
              </a:ext>
            </a:extLst>
          </p:cNvPr>
          <p:cNvSpPr txBox="1"/>
          <p:nvPr/>
        </p:nvSpPr>
        <p:spPr>
          <a:xfrm>
            <a:off x="9899650" y="2108200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313BEF3-F9C3-1B88-8341-970D4671E25E}"/>
              </a:ext>
            </a:extLst>
          </p:cNvPr>
          <p:cNvSpPr txBox="1"/>
          <p:nvPr/>
        </p:nvSpPr>
        <p:spPr>
          <a:xfrm>
            <a:off x="263965" y="3183135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b="1"/>
              <a:t>強戸こども園</a:t>
            </a:r>
            <a:endParaRPr kumimoji="1" lang="en-US" altLang="ja-JP" sz="1000" b="1"/>
          </a:p>
          <a:p>
            <a:r>
              <a:rPr kumimoji="1" lang="ja-JP" altLang="en-US" sz="1000" b="1"/>
              <a:t>保護者様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3A4FD25-AE70-A04A-7095-6E6BBA38894A}"/>
              </a:ext>
            </a:extLst>
          </p:cNvPr>
          <p:cNvSpPr txBox="1"/>
          <p:nvPr/>
        </p:nvSpPr>
        <p:spPr>
          <a:xfrm>
            <a:off x="2806741" y="2885927"/>
            <a:ext cx="11753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b="1"/>
              <a:t>ALL STAR CHEER</a:t>
            </a:r>
            <a:r>
              <a:rPr kumimoji="1" lang="ja-JP" altLang="en-US" sz="1000" b="1"/>
              <a:t>★</a:t>
            </a:r>
            <a:endParaRPr kumimoji="1" lang="en-US" altLang="ja-JP" sz="1000" b="1"/>
          </a:p>
          <a:p>
            <a:r>
              <a:rPr kumimoji="1" lang="ja-JP" altLang="en-US" sz="1000" b="1"/>
              <a:t>保護者様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BDD0BFF-5A5B-6817-D780-7C9246EE21C5}"/>
              </a:ext>
            </a:extLst>
          </p:cNvPr>
          <p:cNvSpPr/>
          <p:nvPr/>
        </p:nvSpPr>
        <p:spPr>
          <a:xfrm>
            <a:off x="91281" y="5477323"/>
            <a:ext cx="10509250" cy="19696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kumimoji="1" lang="ja-JP" altLang="en-US" sz="2400" dirty="0">
                <a:solidFill>
                  <a:schemeClr val="tx1"/>
                </a:solidFill>
                <a:ea typeface="游ゴシック"/>
              </a:rPr>
              <a:t>【シャトルバス運行予定】　</a:t>
            </a:r>
            <a:endParaRPr lang="en-US" altLang="ja-JP" sz="2400" dirty="0">
              <a:solidFill>
                <a:schemeClr val="tx1"/>
              </a:solidFill>
              <a:ea typeface="游ゴシック"/>
              <a:cs typeface="Calibri"/>
            </a:endParaRPr>
          </a:p>
          <a:p>
            <a:r>
              <a:rPr kumimoji="1" lang="en-US" altLang="ja-JP" sz="1600" b="1" u="sng" dirty="0">
                <a:solidFill>
                  <a:schemeClr val="tx1"/>
                </a:solidFill>
                <a:ea typeface="游ゴシック"/>
              </a:rPr>
              <a:t>※</a:t>
            </a:r>
            <a:r>
              <a:rPr kumimoji="1" lang="ja-JP" altLang="en-US" sz="1600" b="1" u="sng" dirty="0">
                <a:solidFill>
                  <a:schemeClr val="tx1"/>
                </a:solidFill>
                <a:ea typeface="游ゴシック"/>
              </a:rPr>
              <a:t>８：４５～９：１５</a:t>
            </a:r>
            <a:endParaRPr kumimoji="1" lang="en-US" altLang="ja-JP" sz="1600" b="1" u="sng" dirty="0">
              <a:solidFill>
                <a:schemeClr val="tx1"/>
              </a:solidFill>
              <a:ea typeface="游ゴシック"/>
            </a:endParaRPr>
          </a:p>
          <a:p>
            <a:r>
              <a:rPr kumimoji="1" lang="en-US" altLang="ja-JP" sz="1600" dirty="0">
                <a:solidFill>
                  <a:schemeClr val="tx1"/>
                </a:solidFill>
                <a:ea typeface="游ゴシック"/>
              </a:rPr>
              <a:t>【</a:t>
            </a:r>
            <a:r>
              <a:rPr kumimoji="1" lang="ja-JP" altLang="en-US" sz="1600" dirty="0">
                <a:solidFill>
                  <a:schemeClr val="tx1"/>
                </a:solidFill>
                <a:ea typeface="游ゴシック"/>
              </a:rPr>
              <a:t>① 臨時駐車場</a:t>
            </a:r>
            <a:r>
              <a:rPr kumimoji="1" lang="en-US" altLang="ja-JP" sz="1600" dirty="0">
                <a:solidFill>
                  <a:schemeClr val="tx1"/>
                </a:solidFill>
                <a:ea typeface="游ゴシック"/>
              </a:rPr>
              <a:t>】</a:t>
            </a:r>
            <a:r>
              <a:rPr kumimoji="1" lang="ja-JP" altLang="en-US" sz="1600" dirty="0">
                <a:solidFill>
                  <a:schemeClr val="tx1"/>
                </a:solidFill>
                <a:ea typeface="游ゴシック"/>
              </a:rPr>
              <a:t>強戸行政センター</a:t>
            </a:r>
            <a:r>
              <a:rPr kumimoji="1" lang="en-US" altLang="ja-JP" sz="1600" dirty="0">
                <a:solidFill>
                  <a:schemeClr val="tx1"/>
                </a:solidFill>
                <a:ea typeface="游ゴシック"/>
              </a:rPr>
              <a:t>【</a:t>
            </a:r>
            <a:r>
              <a:rPr kumimoji="1" lang="ja-JP" altLang="en-US" sz="1600" dirty="0">
                <a:solidFill>
                  <a:schemeClr val="tx1"/>
                </a:solidFill>
                <a:ea typeface="游ゴシック"/>
              </a:rPr>
              <a:t>ﾊﾞｽ発着所</a:t>
            </a:r>
            <a:r>
              <a:rPr kumimoji="1" lang="en-US" altLang="ja-JP" sz="1600" dirty="0">
                <a:solidFill>
                  <a:schemeClr val="tx1"/>
                </a:solidFill>
                <a:ea typeface="游ゴシック"/>
              </a:rPr>
              <a:t>】</a:t>
            </a:r>
            <a:r>
              <a:rPr kumimoji="1" lang="ja-JP" altLang="en-US" sz="1600" dirty="0">
                <a:solidFill>
                  <a:schemeClr val="tx1"/>
                </a:solidFill>
                <a:ea typeface="游ゴシック"/>
              </a:rPr>
              <a:t>仁愛幼稚園駐車場 ⇒ 会場中央駐車場</a:t>
            </a:r>
            <a:endParaRPr lang="en-US" altLang="ja-JP" sz="1600" dirty="0">
              <a:solidFill>
                <a:schemeClr val="tx1"/>
              </a:solidFill>
              <a:ea typeface="游ゴシック"/>
              <a:cs typeface="Calibri"/>
            </a:endParaRPr>
          </a:p>
          <a:p>
            <a:r>
              <a:rPr kumimoji="1" lang="en-US" altLang="ja-JP" sz="1600" b="1" u="sng" dirty="0">
                <a:solidFill>
                  <a:schemeClr val="tx1"/>
                </a:solidFill>
                <a:ea typeface="游ゴシック"/>
              </a:rPr>
              <a:t>※</a:t>
            </a:r>
            <a:r>
              <a:rPr kumimoji="1" lang="ja-JP" altLang="en-US" sz="1600" b="1" u="sng" dirty="0">
                <a:solidFill>
                  <a:schemeClr val="tx1"/>
                </a:solidFill>
                <a:ea typeface="游ゴシック"/>
              </a:rPr>
              <a:t>９：３０～１５：００</a:t>
            </a:r>
            <a:endParaRPr kumimoji="1" lang="en-US" altLang="ja-JP" sz="1600" b="1" u="sng" dirty="0">
              <a:solidFill>
                <a:schemeClr val="tx1"/>
              </a:solidFill>
              <a:ea typeface="游ゴシック"/>
            </a:endParaRPr>
          </a:p>
          <a:p>
            <a:r>
              <a:rPr kumimoji="1" lang="en-US" altLang="ja-JP" sz="1600" dirty="0">
                <a:solidFill>
                  <a:schemeClr val="tx1"/>
                </a:solidFill>
                <a:ea typeface="游ゴシック"/>
              </a:rPr>
              <a:t>【</a:t>
            </a:r>
            <a:r>
              <a:rPr kumimoji="1" lang="ja-JP" altLang="en-US" sz="1600" dirty="0">
                <a:solidFill>
                  <a:schemeClr val="tx1"/>
                </a:solidFill>
                <a:ea typeface="游ゴシック"/>
              </a:rPr>
              <a:t>① 臨時駐車場</a:t>
            </a:r>
            <a:r>
              <a:rPr kumimoji="1" lang="en-US" altLang="ja-JP" sz="1600" dirty="0">
                <a:solidFill>
                  <a:schemeClr val="tx1"/>
                </a:solidFill>
                <a:ea typeface="游ゴシック"/>
              </a:rPr>
              <a:t>】</a:t>
            </a:r>
            <a:r>
              <a:rPr kumimoji="1" lang="ja-JP" altLang="en-US" sz="1600" dirty="0">
                <a:solidFill>
                  <a:schemeClr val="tx1"/>
                </a:solidFill>
                <a:ea typeface="游ゴシック"/>
              </a:rPr>
              <a:t>強戸行政センター</a:t>
            </a:r>
            <a:r>
              <a:rPr kumimoji="1" lang="en-US" altLang="ja-JP" sz="1600" dirty="0">
                <a:solidFill>
                  <a:schemeClr val="tx1"/>
                </a:solidFill>
                <a:ea typeface="游ゴシック"/>
              </a:rPr>
              <a:t>【</a:t>
            </a:r>
            <a:r>
              <a:rPr kumimoji="1" lang="ja-JP" altLang="en-US" sz="1600" dirty="0">
                <a:solidFill>
                  <a:schemeClr val="tx1"/>
                </a:solidFill>
                <a:ea typeface="游ゴシック"/>
              </a:rPr>
              <a:t>ﾊﾞｽ発着所</a:t>
            </a:r>
            <a:r>
              <a:rPr kumimoji="1" lang="en-US" altLang="ja-JP" sz="1600" dirty="0">
                <a:solidFill>
                  <a:schemeClr val="tx1"/>
                </a:solidFill>
                <a:ea typeface="游ゴシック"/>
              </a:rPr>
              <a:t>】</a:t>
            </a:r>
            <a:r>
              <a:rPr kumimoji="1" lang="ja-JP" altLang="en-US" sz="1600" dirty="0">
                <a:solidFill>
                  <a:schemeClr val="tx1"/>
                </a:solidFill>
                <a:ea typeface="游ゴシック"/>
              </a:rPr>
              <a:t>仁愛幼稚園駐車場 </a:t>
            </a:r>
            <a:endParaRPr kumimoji="1" lang="en-US" altLang="ja-JP" sz="1600" dirty="0">
              <a:solidFill>
                <a:schemeClr val="tx1"/>
              </a:solidFill>
              <a:ea typeface="游ゴシック"/>
            </a:endParaRPr>
          </a:p>
          <a:p>
            <a:r>
              <a:rPr kumimoji="1" lang="ja-JP" altLang="en-US" sz="1600" dirty="0">
                <a:solidFill>
                  <a:schemeClr val="tx1"/>
                </a:solidFill>
                <a:ea typeface="游ゴシック"/>
              </a:rPr>
              <a:t>　⇒</a:t>
            </a:r>
            <a:r>
              <a:rPr kumimoji="1" lang="en-US" altLang="ja-JP" sz="1600" dirty="0">
                <a:solidFill>
                  <a:schemeClr val="tx1"/>
                </a:solidFill>
                <a:ea typeface="游ゴシック"/>
              </a:rPr>
              <a:t>【</a:t>
            </a:r>
            <a:r>
              <a:rPr kumimoji="1" lang="ja-JP" altLang="en-US" sz="1600" dirty="0">
                <a:solidFill>
                  <a:schemeClr val="tx1"/>
                </a:solidFill>
                <a:ea typeface="游ゴシック"/>
              </a:rPr>
              <a:t>② 臨時駐車場＆バス発着所</a:t>
            </a:r>
            <a:r>
              <a:rPr kumimoji="1" lang="en-US" altLang="ja-JP" sz="1600" dirty="0">
                <a:solidFill>
                  <a:schemeClr val="tx1"/>
                </a:solidFill>
                <a:ea typeface="游ゴシック"/>
              </a:rPr>
              <a:t>】</a:t>
            </a:r>
            <a:r>
              <a:rPr kumimoji="1" lang="ja-JP" altLang="en-US" sz="1600" dirty="0">
                <a:solidFill>
                  <a:schemeClr val="tx1"/>
                </a:solidFill>
                <a:ea typeface="游ゴシック"/>
              </a:rPr>
              <a:t>強戸スマート</a:t>
            </a:r>
            <a:r>
              <a:rPr kumimoji="1" lang="en-US" altLang="ja-JP" sz="1600" dirty="0">
                <a:solidFill>
                  <a:schemeClr val="tx1"/>
                </a:solidFill>
                <a:ea typeface="游ゴシック"/>
              </a:rPr>
              <a:t>IC(</a:t>
            </a:r>
            <a:r>
              <a:rPr kumimoji="1" lang="ja-JP" altLang="en-US" sz="1600" dirty="0">
                <a:solidFill>
                  <a:schemeClr val="tx1"/>
                </a:solidFill>
                <a:ea typeface="游ゴシック"/>
              </a:rPr>
              <a:t>付近</a:t>
            </a:r>
            <a:r>
              <a:rPr kumimoji="1" lang="en-US" altLang="ja-JP" sz="1600" dirty="0">
                <a:solidFill>
                  <a:schemeClr val="tx1"/>
                </a:solidFill>
                <a:ea typeface="游ゴシック"/>
              </a:rPr>
              <a:t>)</a:t>
            </a:r>
            <a:r>
              <a:rPr kumimoji="1" lang="ja-JP" altLang="en-US" sz="1600" dirty="0">
                <a:solidFill>
                  <a:schemeClr val="tx1"/>
                </a:solidFill>
                <a:ea typeface="游ゴシック"/>
              </a:rPr>
              <a:t> ⇒ 会場中央駐車場</a:t>
            </a:r>
            <a:endParaRPr kumimoji="1" lang="en-US" altLang="ja-JP" sz="1600" dirty="0">
              <a:solidFill>
                <a:schemeClr val="tx1"/>
              </a:solidFill>
              <a:ea typeface="游ゴシック"/>
            </a:endParaRPr>
          </a:p>
          <a:p>
            <a:r>
              <a:rPr kumimoji="1" lang="ja-JP" altLang="en-US" sz="1600" dirty="0">
                <a:solidFill>
                  <a:schemeClr val="tx1"/>
                </a:solidFill>
              </a:rPr>
              <a:t>＊ドライバー休憩時間確保のため１１：００～１３：００の間は１時間に２便の運行とさせて頂きます。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30CFCD1-8D97-3743-CD7A-1ABCDA683BDA}"/>
              </a:ext>
            </a:extLst>
          </p:cNvPr>
          <p:cNvSpPr txBox="1"/>
          <p:nvPr/>
        </p:nvSpPr>
        <p:spPr>
          <a:xfrm>
            <a:off x="1906959" y="140662"/>
            <a:ext cx="71096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dirty="0"/>
              <a:t>臨時駐車場⇔フェスティバル会場</a:t>
            </a:r>
            <a:endParaRPr kumimoji="1" lang="en-US" altLang="ja-JP" sz="3600" dirty="0"/>
          </a:p>
          <a:p>
            <a:endParaRPr kumimoji="1" lang="ja-JP" altLang="en-US" sz="3600" dirty="0"/>
          </a:p>
        </p:txBody>
      </p:sp>
      <p:sp>
        <p:nvSpPr>
          <p:cNvPr id="16" name="吹き出し: 角を丸めた四角形 15">
            <a:extLst>
              <a:ext uri="{FF2B5EF4-FFF2-40B4-BE49-F238E27FC236}">
                <a16:creationId xmlns:a16="http://schemas.microsoft.com/office/drawing/2014/main" id="{F96A2C41-29C3-3D30-7E00-568B53C57DE9}"/>
              </a:ext>
            </a:extLst>
          </p:cNvPr>
          <p:cNvSpPr/>
          <p:nvPr/>
        </p:nvSpPr>
        <p:spPr>
          <a:xfrm>
            <a:off x="4900063" y="1187531"/>
            <a:ext cx="555546" cy="1289999"/>
          </a:xfrm>
          <a:prstGeom prst="wedgeRoundRectCallout">
            <a:avLst>
              <a:gd name="adj1" fmla="val -226348"/>
              <a:gd name="adj2" fmla="val -25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ja-JP" altLang="en-US" sz="1100"/>
              <a:t>②臨時駐車場</a:t>
            </a:r>
            <a:endParaRPr kumimoji="1" lang="en-US" altLang="ja-JP" sz="1100"/>
          </a:p>
          <a:p>
            <a:pPr algn="ctr"/>
            <a:r>
              <a:rPr kumimoji="1" lang="ja-JP" altLang="en-US" sz="1100"/>
              <a:t>バス発着所</a:t>
            </a:r>
          </a:p>
        </p:txBody>
      </p:sp>
      <p:sp>
        <p:nvSpPr>
          <p:cNvPr id="18" name="吹き出し: 角を丸めた四角形 17">
            <a:extLst>
              <a:ext uri="{FF2B5EF4-FFF2-40B4-BE49-F238E27FC236}">
                <a16:creationId xmlns:a16="http://schemas.microsoft.com/office/drawing/2014/main" id="{59CD569A-DF90-CECE-D4DE-8CAB44F12A74}"/>
              </a:ext>
            </a:extLst>
          </p:cNvPr>
          <p:cNvSpPr/>
          <p:nvPr/>
        </p:nvSpPr>
        <p:spPr>
          <a:xfrm>
            <a:off x="263965" y="2511524"/>
            <a:ext cx="276212" cy="1133501"/>
          </a:xfrm>
          <a:prstGeom prst="wedgeRoundRectCallout">
            <a:avLst>
              <a:gd name="adj1" fmla="val 266849"/>
              <a:gd name="adj2" fmla="val -5777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/>
              <a:t>①臨時駐車場</a:t>
            </a:r>
          </a:p>
        </p:txBody>
      </p:sp>
      <p:sp>
        <p:nvSpPr>
          <p:cNvPr id="7" name="吹き出し: 角を丸めた四角形 6">
            <a:extLst>
              <a:ext uri="{FF2B5EF4-FFF2-40B4-BE49-F238E27FC236}">
                <a16:creationId xmlns:a16="http://schemas.microsoft.com/office/drawing/2014/main" id="{A4476359-7CA4-012B-56BB-E7EA0FB853CC}"/>
              </a:ext>
            </a:extLst>
          </p:cNvPr>
          <p:cNvSpPr/>
          <p:nvPr/>
        </p:nvSpPr>
        <p:spPr>
          <a:xfrm>
            <a:off x="2036749" y="2885927"/>
            <a:ext cx="276212" cy="1133501"/>
          </a:xfrm>
          <a:prstGeom prst="wedgeRoundRectCallout">
            <a:avLst>
              <a:gd name="adj1" fmla="val -145888"/>
              <a:gd name="adj2" fmla="val -9339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/>
              <a:t>バス発着所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33FF8B60-F521-6156-AB21-DBE3C5CAAB29}"/>
              </a:ext>
            </a:extLst>
          </p:cNvPr>
          <p:cNvSpPr/>
          <p:nvPr/>
        </p:nvSpPr>
        <p:spPr>
          <a:xfrm rot="1091958">
            <a:off x="1640950" y="2233843"/>
            <a:ext cx="426595" cy="49495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40D062AC-1B9B-3708-E7D1-4D921AF1D92F}"/>
              </a:ext>
            </a:extLst>
          </p:cNvPr>
          <p:cNvSpPr/>
          <p:nvPr/>
        </p:nvSpPr>
        <p:spPr>
          <a:xfrm rot="1260995">
            <a:off x="866324" y="2052978"/>
            <a:ext cx="472976" cy="84910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8F040AB9-D893-BE4F-536B-183070A67114}"/>
              </a:ext>
            </a:extLst>
          </p:cNvPr>
          <p:cNvSpPr/>
          <p:nvPr/>
        </p:nvSpPr>
        <p:spPr>
          <a:xfrm>
            <a:off x="3728851" y="1535616"/>
            <a:ext cx="338895" cy="84910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吹き出し: 角を丸めた四角形 19">
            <a:extLst>
              <a:ext uri="{FF2B5EF4-FFF2-40B4-BE49-F238E27FC236}">
                <a16:creationId xmlns:a16="http://schemas.microsoft.com/office/drawing/2014/main" id="{B4BB22B5-A689-0E3E-A5FD-9EF37EE65E8D}"/>
              </a:ext>
            </a:extLst>
          </p:cNvPr>
          <p:cNvSpPr/>
          <p:nvPr/>
        </p:nvSpPr>
        <p:spPr>
          <a:xfrm>
            <a:off x="10398098" y="1249633"/>
            <a:ext cx="276212" cy="1133501"/>
          </a:xfrm>
          <a:prstGeom prst="wedgeRoundRectCallout">
            <a:avLst>
              <a:gd name="adj1" fmla="val -45902"/>
              <a:gd name="adj2" fmla="val 9670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/>
              <a:t>バス発着所</a:t>
            </a:r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412458C4-903E-2CB1-BFBF-CF431AE1E7CF}"/>
              </a:ext>
            </a:extLst>
          </p:cNvPr>
          <p:cNvSpPr/>
          <p:nvPr/>
        </p:nvSpPr>
        <p:spPr>
          <a:xfrm>
            <a:off x="5177836" y="4289325"/>
            <a:ext cx="5338478" cy="97154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u="sng" dirty="0">
                <a:solidFill>
                  <a:srgbClr val="FF0000"/>
                </a:solidFill>
              </a:rPr>
              <a:t>臨時駐車場付近の写真を裏面に掲載ご参照ください。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22333643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 descr="屋外, ストリート, 道路, 草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8C77E42-F53C-9C95-B2D1-8D693132CD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9569" y="5248293"/>
            <a:ext cx="3378579" cy="2202924"/>
          </a:xfr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2B06B0C-8F70-6A7E-37EF-A765D2A2E88C}"/>
              </a:ext>
            </a:extLst>
          </p:cNvPr>
          <p:cNvSpPr txBox="1"/>
          <p:nvPr/>
        </p:nvSpPr>
        <p:spPr>
          <a:xfrm>
            <a:off x="969647" y="5248294"/>
            <a:ext cx="3634072" cy="369332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b="1" dirty="0">
                <a:ea typeface="游ゴシック"/>
                <a:cs typeface="Calibri"/>
              </a:rPr>
              <a:t>３，強戸行政センター臨時駐車場</a:t>
            </a:r>
            <a:endParaRPr lang="ja-JP" altLang="en-US" b="1" dirty="0"/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5FBB31F-0C8E-7F19-98FA-84F2ACC02C47}"/>
              </a:ext>
            </a:extLst>
          </p:cNvPr>
          <p:cNvGrpSpPr/>
          <p:nvPr/>
        </p:nvGrpSpPr>
        <p:grpSpPr>
          <a:xfrm>
            <a:off x="869287" y="785821"/>
            <a:ext cx="4316023" cy="2126681"/>
            <a:chOff x="434397" y="629707"/>
            <a:chExt cx="4316023" cy="2126681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2D826696-14FC-F091-0BFE-D5107D92C44F}"/>
                </a:ext>
              </a:extLst>
            </p:cNvPr>
            <p:cNvGrpSpPr/>
            <p:nvPr/>
          </p:nvGrpSpPr>
          <p:grpSpPr>
            <a:xfrm>
              <a:off x="434397" y="629707"/>
              <a:ext cx="4316023" cy="2126681"/>
              <a:chOff x="-156617" y="530856"/>
              <a:chExt cx="4316023" cy="2126681"/>
            </a:xfrm>
          </p:grpSpPr>
          <p:pic>
            <p:nvPicPr>
              <p:cNvPr id="7" name="図 6" descr="道路を走る車&#10;&#10;説明は自動で生成されたものです">
                <a:extLst>
                  <a:ext uri="{FF2B5EF4-FFF2-40B4-BE49-F238E27FC236}">
                    <a16:creationId xmlns:a16="http://schemas.microsoft.com/office/drawing/2014/main" id="{BA0C9018-685E-CD0A-C7D5-B10438388C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2096" y="530856"/>
                <a:ext cx="3376070" cy="2126681"/>
              </a:xfrm>
              <a:prstGeom prst="rect">
                <a:avLst/>
              </a:prstGeom>
            </p:spPr>
          </p:pic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883D8354-586C-4A0A-6325-ED62B188FEEE}"/>
                  </a:ext>
                </a:extLst>
              </p:cNvPr>
              <p:cNvSpPr txBox="1"/>
              <p:nvPr/>
            </p:nvSpPr>
            <p:spPr>
              <a:xfrm>
                <a:off x="-156617" y="530856"/>
                <a:ext cx="4316023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ja-JP" altLang="en-US" b="1">
                    <a:ea typeface="游ゴシック"/>
                    <a:cs typeface="Calibri"/>
                  </a:rPr>
                  <a:t>１，強戸行政センター北交差点左折</a:t>
                </a:r>
                <a:endParaRPr lang="ja-JP" altLang="en-US" b="1"/>
              </a:p>
            </p:txBody>
          </p:sp>
        </p:grpSp>
        <p:sp>
          <p:nvSpPr>
            <p:cNvPr id="12" name="矢印: 折線 11">
              <a:extLst>
                <a:ext uri="{FF2B5EF4-FFF2-40B4-BE49-F238E27FC236}">
                  <a16:creationId xmlns:a16="http://schemas.microsoft.com/office/drawing/2014/main" id="{C3BC76FA-CE60-2E15-399D-9275420BA90D}"/>
                </a:ext>
              </a:extLst>
            </p:cNvPr>
            <p:cNvSpPr/>
            <p:nvPr/>
          </p:nvSpPr>
          <p:spPr>
            <a:xfrm flipH="1">
              <a:off x="1593724" y="1672585"/>
              <a:ext cx="760021" cy="819397"/>
            </a:xfrm>
            <a:prstGeom prst="bentArrow">
              <a:avLst>
                <a:gd name="adj1" fmla="val 25000"/>
                <a:gd name="adj2" fmla="val 25657"/>
                <a:gd name="adj3" fmla="val 25000"/>
                <a:gd name="adj4" fmla="val 43750"/>
              </a:avLst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3" name="矢印: 折線 12">
            <a:extLst>
              <a:ext uri="{FF2B5EF4-FFF2-40B4-BE49-F238E27FC236}">
                <a16:creationId xmlns:a16="http://schemas.microsoft.com/office/drawing/2014/main" id="{EBD3C9E8-5CCC-44E1-EF71-9F02B37F39A0}"/>
              </a:ext>
            </a:extLst>
          </p:cNvPr>
          <p:cNvSpPr/>
          <p:nvPr/>
        </p:nvSpPr>
        <p:spPr>
          <a:xfrm flipH="1">
            <a:off x="3836011" y="6162250"/>
            <a:ext cx="544222" cy="767718"/>
          </a:xfrm>
          <a:prstGeom prst="bentArrow">
            <a:avLst>
              <a:gd name="adj1" fmla="val 25000"/>
              <a:gd name="adj2" fmla="val 25657"/>
              <a:gd name="adj3" fmla="val 25000"/>
              <a:gd name="adj4" fmla="val 43750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6819E21A-3053-E7CD-CC6C-E14420BEC81E}"/>
              </a:ext>
            </a:extLst>
          </p:cNvPr>
          <p:cNvGrpSpPr/>
          <p:nvPr/>
        </p:nvGrpSpPr>
        <p:grpSpPr>
          <a:xfrm>
            <a:off x="1118000" y="3023157"/>
            <a:ext cx="3376070" cy="2116845"/>
            <a:chOff x="56344" y="3021048"/>
            <a:chExt cx="3391248" cy="2228359"/>
          </a:xfrm>
        </p:grpSpPr>
        <p:pic>
          <p:nvPicPr>
            <p:cNvPr id="2" name="図 1">
              <a:extLst>
                <a:ext uri="{FF2B5EF4-FFF2-40B4-BE49-F238E27FC236}">
                  <a16:creationId xmlns:a16="http://schemas.microsoft.com/office/drawing/2014/main" id="{BA29DFEA-6D41-7C24-6E15-CA9208FB57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729" y="3044105"/>
              <a:ext cx="3378863" cy="2205302"/>
            </a:xfrm>
            <a:prstGeom prst="rect">
              <a:avLst/>
            </a:prstGeom>
          </p:spPr>
        </p:pic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20AEF0CF-AD25-D199-D318-F449F908B493}"/>
                </a:ext>
              </a:extLst>
            </p:cNvPr>
            <p:cNvSpPr txBox="1"/>
            <p:nvPr/>
          </p:nvSpPr>
          <p:spPr>
            <a:xfrm>
              <a:off x="56344" y="3021048"/>
              <a:ext cx="3391248" cy="388788"/>
            </a:xfrm>
            <a:prstGeom prst="rect">
              <a:avLst/>
            </a:prstGeom>
            <a:solidFill>
              <a:schemeClr val="bg1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ja-JP" altLang="en-US" b="1">
                  <a:ea typeface="游ゴシック"/>
                  <a:cs typeface="Calibri"/>
                </a:rPr>
                <a:t>２，高速道路下を抜けて右折</a:t>
              </a:r>
              <a:endParaRPr lang="ja-JP" altLang="en-US" b="1"/>
            </a:p>
          </p:txBody>
        </p:sp>
        <p:sp>
          <p:nvSpPr>
            <p:cNvPr id="3" name="矢印: 折線 2">
              <a:extLst>
                <a:ext uri="{FF2B5EF4-FFF2-40B4-BE49-F238E27FC236}">
                  <a16:creationId xmlns:a16="http://schemas.microsoft.com/office/drawing/2014/main" id="{C3BC76FA-CE60-2E15-399D-9275420BA90D}"/>
                </a:ext>
              </a:extLst>
            </p:cNvPr>
            <p:cNvSpPr/>
            <p:nvPr/>
          </p:nvSpPr>
          <p:spPr>
            <a:xfrm>
              <a:off x="1547548" y="4231148"/>
              <a:ext cx="594275" cy="633972"/>
            </a:xfrm>
            <a:prstGeom prst="bentArrow">
              <a:avLst>
                <a:gd name="adj1" fmla="val 25000"/>
                <a:gd name="adj2" fmla="val 25657"/>
                <a:gd name="adj3" fmla="val 25000"/>
                <a:gd name="adj4" fmla="val 43750"/>
              </a:avLst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3019B009-A83A-6B2F-9E00-7BD5664EF273}"/>
              </a:ext>
            </a:extLst>
          </p:cNvPr>
          <p:cNvGrpSpPr/>
          <p:nvPr/>
        </p:nvGrpSpPr>
        <p:grpSpPr>
          <a:xfrm>
            <a:off x="5541952" y="1517536"/>
            <a:ext cx="4672106" cy="2348486"/>
            <a:chOff x="4992436" y="1190082"/>
            <a:chExt cx="4672106" cy="2348486"/>
          </a:xfrm>
        </p:grpSpPr>
        <p:pic>
          <p:nvPicPr>
            <p:cNvPr id="5" name="図 4" descr="高速道路を走る車&#10;&#10;説明は自動で生成されたものです">
              <a:extLst>
                <a:ext uri="{FF2B5EF4-FFF2-40B4-BE49-F238E27FC236}">
                  <a16:creationId xmlns:a16="http://schemas.microsoft.com/office/drawing/2014/main" id="{57591306-E580-AF60-1554-8A4F395635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92704" y="1190083"/>
              <a:ext cx="3405385" cy="2348485"/>
            </a:xfrm>
            <a:prstGeom prst="rect">
              <a:avLst/>
            </a:prstGeom>
          </p:spPr>
        </p:pic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0F3C0CE-5C31-1476-225E-DA4736D715C2}"/>
                </a:ext>
              </a:extLst>
            </p:cNvPr>
            <p:cNvSpPr txBox="1"/>
            <p:nvPr/>
          </p:nvSpPr>
          <p:spPr>
            <a:xfrm>
              <a:off x="4992436" y="1190082"/>
              <a:ext cx="467210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b="1" dirty="0">
                  <a:ea typeface="游ゴシック"/>
                  <a:cs typeface="Calibri"/>
                </a:rPr>
                <a:t>１，太田強戸スマートIC入口の交差点右折</a:t>
              </a:r>
              <a:endParaRPr lang="ja-JP" altLang="en-US" b="1" dirty="0"/>
            </a:p>
          </p:txBody>
        </p:sp>
      </p:grpSp>
      <p:sp>
        <p:nvSpPr>
          <p:cNvPr id="15" name="矢印: 折線 14">
            <a:extLst>
              <a:ext uri="{FF2B5EF4-FFF2-40B4-BE49-F238E27FC236}">
                <a16:creationId xmlns:a16="http://schemas.microsoft.com/office/drawing/2014/main" id="{62E35B4C-F428-0005-608F-5BE29AA46547}"/>
              </a:ext>
            </a:extLst>
          </p:cNvPr>
          <p:cNvSpPr/>
          <p:nvPr/>
        </p:nvSpPr>
        <p:spPr>
          <a:xfrm>
            <a:off x="6757638" y="2171011"/>
            <a:ext cx="713678" cy="708847"/>
          </a:xfrm>
          <a:prstGeom prst="bentArrow">
            <a:avLst>
              <a:gd name="adj1" fmla="val 25000"/>
              <a:gd name="adj2" fmla="val 25657"/>
              <a:gd name="adj3" fmla="val 25000"/>
              <a:gd name="adj4" fmla="val 43750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F4311401-4560-82F0-8E26-894078CF5C35}"/>
              </a:ext>
            </a:extLst>
          </p:cNvPr>
          <p:cNvGrpSpPr/>
          <p:nvPr/>
        </p:nvGrpSpPr>
        <p:grpSpPr>
          <a:xfrm>
            <a:off x="5913060" y="4613594"/>
            <a:ext cx="3978069" cy="2316374"/>
            <a:chOff x="5747742" y="4526449"/>
            <a:chExt cx="3978069" cy="2316374"/>
          </a:xfrm>
        </p:grpSpPr>
        <p:pic>
          <p:nvPicPr>
            <p:cNvPr id="6" name="図 5" descr="高速道路を走る車&#10;&#10;説明は自動で生成されたものです">
              <a:extLst>
                <a:ext uri="{FF2B5EF4-FFF2-40B4-BE49-F238E27FC236}">
                  <a16:creationId xmlns:a16="http://schemas.microsoft.com/office/drawing/2014/main" id="{FFB17538-430F-6E3C-6B21-DA5E137154D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76901" y="4526450"/>
              <a:ext cx="3405385" cy="2316373"/>
            </a:xfrm>
            <a:prstGeom prst="rect">
              <a:avLst/>
            </a:prstGeom>
          </p:spPr>
        </p:pic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DAC3A760-9CDD-BB84-6FFA-7F7C599F3BC2}"/>
                </a:ext>
              </a:extLst>
            </p:cNvPr>
            <p:cNvSpPr txBox="1"/>
            <p:nvPr/>
          </p:nvSpPr>
          <p:spPr>
            <a:xfrm>
              <a:off x="5747742" y="4526449"/>
              <a:ext cx="397806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ja-JP" altLang="en-US" b="1" dirty="0">
                  <a:ea typeface="游ゴシック"/>
                  <a:cs typeface="Calibri"/>
                </a:rPr>
                <a:t>２，太田強戸スマートIC臨時駐車場</a:t>
              </a:r>
            </a:p>
          </p:txBody>
        </p:sp>
        <p:sp>
          <p:nvSpPr>
            <p:cNvPr id="16" name="矢印: 折線 15">
              <a:extLst>
                <a:ext uri="{FF2B5EF4-FFF2-40B4-BE49-F238E27FC236}">
                  <a16:creationId xmlns:a16="http://schemas.microsoft.com/office/drawing/2014/main" id="{83D61FB5-D08C-6E23-059D-FAE90A4DF3D4}"/>
                </a:ext>
              </a:extLst>
            </p:cNvPr>
            <p:cNvSpPr/>
            <p:nvPr/>
          </p:nvSpPr>
          <p:spPr>
            <a:xfrm>
              <a:off x="6492698" y="5413617"/>
              <a:ext cx="766746" cy="776564"/>
            </a:xfrm>
            <a:prstGeom prst="bentArrow">
              <a:avLst>
                <a:gd name="adj1" fmla="val 25000"/>
                <a:gd name="adj2" fmla="val 25657"/>
                <a:gd name="adj3" fmla="val 25000"/>
                <a:gd name="adj4" fmla="val 43750"/>
              </a:avLst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8706A86-3228-B9A6-BDF8-3E032A449943}"/>
              </a:ext>
            </a:extLst>
          </p:cNvPr>
          <p:cNvSpPr txBox="1"/>
          <p:nvPr/>
        </p:nvSpPr>
        <p:spPr>
          <a:xfrm>
            <a:off x="216633" y="215865"/>
            <a:ext cx="5184450" cy="461665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  <a:ea typeface="游ゴシック"/>
                <a:cs typeface="Calibri"/>
              </a:rPr>
              <a:t>① 臨時駐車場（強戸行政センター）</a:t>
            </a:r>
            <a:endParaRPr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01486B1-460D-CFFF-639C-5B3F31AF7D50}"/>
              </a:ext>
            </a:extLst>
          </p:cNvPr>
          <p:cNvSpPr txBox="1"/>
          <p:nvPr/>
        </p:nvSpPr>
        <p:spPr>
          <a:xfrm>
            <a:off x="5448545" y="208814"/>
            <a:ext cx="5042550" cy="830997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  <a:latin typeface="+mn-ea"/>
                <a:cs typeface="Calibri"/>
              </a:rPr>
              <a:t>② 臨時駐車場</a:t>
            </a:r>
            <a:endParaRPr lang="en-US" altLang="ja-JP" sz="2400" b="1" dirty="0">
              <a:solidFill>
                <a:srgbClr val="FF0000"/>
              </a:solidFill>
              <a:latin typeface="+mn-ea"/>
              <a:cs typeface="Calibri"/>
            </a:endParaRPr>
          </a:p>
          <a:p>
            <a:pPr algn="ctr"/>
            <a:r>
              <a:rPr lang="ja-JP" altLang="en-US" sz="2400" b="1" dirty="0">
                <a:solidFill>
                  <a:srgbClr val="FF0000"/>
                </a:solidFill>
                <a:latin typeface="+mn-ea"/>
                <a:cs typeface="Calibri"/>
              </a:rPr>
              <a:t>（強戸スマート</a:t>
            </a:r>
            <a:r>
              <a:rPr lang="en-US" altLang="ja-JP" sz="2400" b="1" dirty="0">
                <a:solidFill>
                  <a:srgbClr val="FF0000"/>
                </a:solidFill>
                <a:latin typeface="+mn-ea"/>
                <a:cs typeface="Calibri"/>
              </a:rPr>
              <a:t>IC</a:t>
            </a:r>
            <a:r>
              <a:rPr lang="ja-JP" altLang="en-US" sz="2400" b="1" dirty="0">
                <a:solidFill>
                  <a:srgbClr val="FF0000"/>
                </a:solidFill>
                <a:latin typeface="+mn-ea"/>
                <a:cs typeface="Calibri"/>
              </a:rPr>
              <a:t>入口付近）</a:t>
            </a:r>
            <a:endParaRPr lang="ja-JP" altLang="en-US" sz="2400" b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642714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161</TotalTime>
  <Words>194</Words>
  <Application>Microsoft Office PowerPoint</Application>
  <PresentationFormat>ユーザー設定</PresentationFormat>
  <Paragraphs>26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ota1</dc:creator>
  <cp:lastModifiedBy>ota2</cp:lastModifiedBy>
  <cp:revision>7</cp:revision>
  <cp:lastPrinted>2024-05-16T04:36:10Z</cp:lastPrinted>
  <dcterms:created xsi:type="dcterms:W3CDTF">2024-04-16T02:42:33Z</dcterms:created>
  <dcterms:modified xsi:type="dcterms:W3CDTF">2026-04-24T05:20:59Z</dcterms:modified>
</cp:coreProperties>
</file>